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1"/>
  </p:notesMasterIdLst>
  <p:handoutMasterIdLst>
    <p:handoutMasterId r:id="rId32"/>
  </p:handoutMasterIdLst>
  <p:sldIdLst>
    <p:sldId id="672" r:id="rId5"/>
    <p:sldId id="723" r:id="rId6"/>
    <p:sldId id="630" r:id="rId7"/>
    <p:sldId id="735" r:id="rId8"/>
    <p:sldId id="740" r:id="rId9"/>
    <p:sldId id="736" r:id="rId10"/>
    <p:sldId id="737" r:id="rId11"/>
    <p:sldId id="600" r:id="rId12"/>
    <p:sldId id="601" r:id="rId13"/>
    <p:sldId id="602" r:id="rId14"/>
    <p:sldId id="728" r:id="rId15"/>
    <p:sldId id="724" r:id="rId16"/>
    <p:sldId id="622" r:id="rId17"/>
    <p:sldId id="733" r:id="rId18"/>
    <p:sldId id="612" r:id="rId19"/>
    <p:sldId id="613" r:id="rId20"/>
    <p:sldId id="730" r:id="rId21"/>
    <p:sldId id="734" r:id="rId22"/>
    <p:sldId id="615" r:id="rId23"/>
    <p:sldId id="616" r:id="rId24"/>
    <p:sldId id="617" r:id="rId25"/>
    <p:sldId id="618" r:id="rId26"/>
    <p:sldId id="731" r:id="rId27"/>
    <p:sldId id="620" r:id="rId28"/>
    <p:sldId id="738" r:id="rId29"/>
    <p:sldId id="74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Apply This Template" id="{1C279523-A2F8-0940-8D2D-7C2ECCEA085A}">
          <p14:sldIdLst>
            <p14:sldId id="672"/>
            <p14:sldId id="723"/>
            <p14:sldId id="630"/>
            <p14:sldId id="735"/>
            <p14:sldId id="740"/>
            <p14:sldId id="736"/>
            <p14:sldId id="737"/>
            <p14:sldId id="600"/>
            <p14:sldId id="601"/>
            <p14:sldId id="602"/>
            <p14:sldId id="728"/>
            <p14:sldId id="724"/>
            <p14:sldId id="622"/>
            <p14:sldId id="733"/>
            <p14:sldId id="612"/>
            <p14:sldId id="613"/>
            <p14:sldId id="730"/>
            <p14:sldId id="734"/>
            <p14:sldId id="615"/>
            <p14:sldId id="616"/>
            <p14:sldId id="617"/>
            <p14:sldId id="618"/>
            <p14:sldId id="731"/>
            <p14:sldId id="620"/>
            <p14:sldId id="738"/>
            <p14:sldId id="7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6"/>
    <a:srgbClr val="8F64F3"/>
    <a:srgbClr val="966FF3"/>
    <a:srgbClr val="A67FFF"/>
    <a:srgbClr val="693CD1"/>
    <a:srgbClr val="672BF4"/>
    <a:srgbClr val="0E1F84"/>
    <a:srgbClr val="5825D1"/>
    <a:srgbClr val="50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9" autoAdjust="0"/>
    <p:restoredTop sz="94396" autoAdjust="0"/>
  </p:normalViewPr>
  <p:slideViewPr>
    <p:cSldViewPr snapToGrid="0" snapToObjects="1" showGuides="1">
      <p:cViewPr varScale="1">
        <p:scale>
          <a:sx n="81" d="100"/>
          <a:sy n="81" d="100"/>
        </p:scale>
        <p:origin x="322" y="53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9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37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9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0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99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6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94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07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0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76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9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82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75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9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35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2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98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02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3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4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7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5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42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0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4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2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9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3/20/2020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7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3/20/2020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3/20/2020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3/20/2020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  <p:sldLayoutId id="2147486817" r:id="rId15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ghisprince/ArcPyWorkingWithFeatureDataDS202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pro.arcgis.com/en/pro-app/arcpy/data-access/featureclasstonumpyarray.ht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esriurl.com/586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developers.arcgis.com/python/guide/overview-of-the-arcgis-api-for-pytho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arcpy/get-started/what-is-arcpy-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A38598-463B-4278-B8FA-B35D19286AC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43204" y="-18436"/>
            <a:ext cx="12278408" cy="7181710"/>
          </a:xfrm>
          <a:prstGeom prst="rect">
            <a:avLst/>
          </a:prstGeom>
        </p:spPr>
      </p:pic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Ghislain Prince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Danny McVey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Python </a:t>
            </a:r>
            <a:br>
              <a:rPr lang="en-US" sz="4000" b="0" dirty="0"/>
            </a:br>
            <a:r>
              <a:rPr lang="en-US" sz="4000" b="0" dirty="0"/>
              <a:t>Working with Feature Data</a:t>
            </a:r>
          </a:p>
        </p:txBody>
      </p:sp>
    </p:spTree>
    <p:extLst>
      <p:ext uri="{BB962C8B-B14F-4D97-AF65-F5344CB8AC3E}">
        <p14:creationId xmlns:p14="http://schemas.microsoft.com/office/powerpoint/2010/main" val="425234175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3DCF84-8B70-479D-9ABD-B31E9887E8A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6D9344E5-CADF-498A-988F-639C4266412E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829C5E4-18AE-41C6-AEDB-E8CA127646D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3" name="Group 12" hidden="1">
                <a:extLst>
                  <a:ext uri="{FF2B5EF4-FFF2-40B4-BE49-F238E27FC236}">
                    <a16:creationId xmlns:a16="http://schemas.microsoft.com/office/drawing/2014/main" id="{30ED4897-1B9D-4B56-BAB6-E3F05BA91B8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7C0386F-6A2E-43E3-B783-4215DC4CCFBB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2201136-EC1A-4C10-B05A-688AAE0EC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FCD61FD-29F3-4DB8-A7B9-170A8400049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F15FFF5-E87E-4DB6-89F6-59F70059F4F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356F460C-9782-4DEA-89D3-BAE0E7273CF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8" name="Freeform 72">
                      <a:extLst>
                        <a:ext uri="{FF2B5EF4-FFF2-40B4-BE49-F238E27FC236}">
                          <a16:creationId xmlns:a16="http://schemas.microsoft.com/office/drawing/2014/main" id="{EE067961-4947-4597-B095-11B6D02A5C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65E5307C-4470-4A02-A8C8-6C6D524F9B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2480D523-ECD0-4F03-A829-28EEEFF4DAF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E75EFCA-9258-43A6-980C-08530527B67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5" name="Freeform 69">
                      <a:extLst>
                        <a:ext uri="{FF2B5EF4-FFF2-40B4-BE49-F238E27FC236}">
                          <a16:creationId xmlns:a16="http://schemas.microsoft.com/office/drawing/2014/main" id="{88F6C76C-79EE-4799-B047-EC717DA707F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8E6D651C-6D1C-48E7-A2D4-BB5ACED191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5B8C5BC0-CA57-4FE3-8222-B3E459D46EBF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B702A7E-E42C-4930-A502-F142116DAC15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A5CC1CF6-ADEB-42E2-9BED-33A8AA8467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2ABEF8BA-ADC2-47CD-9BA6-D2C3837395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47CC8489-0854-42A7-B9BF-D27937C3A16A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F1B0ADFC-8193-4C76-951F-B74709A6C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5B833156-166F-4118-B56C-C771184070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1AD5A9F9-7F4D-4250-A718-F7092A814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0605C8-D5E7-42E0-B6F2-F65EA8558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7" name="shading (lower right)">
            <a:extLst>
              <a:ext uri="{FF2B5EF4-FFF2-40B4-BE49-F238E27FC236}">
                <a16:creationId xmlns:a16="http://schemas.microsoft.com/office/drawing/2014/main" id="{CCE8F08C-A49A-4125-9116-48A9A53CF6D6}"/>
              </a:ext>
            </a:extLst>
          </p:cNvPr>
          <p:cNvSpPr/>
          <p:nvPr/>
        </p:nvSpPr>
        <p:spPr bwMode="auto">
          <a:xfrm>
            <a:off x="-43251" y="1734582"/>
            <a:ext cx="12235251" cy="5123418"/>
          </a:xfrm>
          <a:prstGeom prst="rect">
            <a:avLst/>
          </a:prstGeom>
          <a:gradFill flip="none" rotWithShape="1">
            <a:gsLst>
              <a:gs pos="43000">
                <a:srgbClr val="0D134A">
                  <a:alpha val="9000"/>
                </a:srgbClr>
              </a:gs>
              <a:gs pos="55000">
                <a:srgbClr val="0D134A">
                  <a:alpha val="0"/>
                </a:srgbClr>
              </a:gs>
              <a:gs pos="18000">
                <a:srgbClr val="0D134A">
                  <a:alpha val="46000"/>
                </a:srgbClr>
              </a:gs>
              <a:gs pos="0">
                <a:srgbClr val="0D134A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10369296" cy="4346575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support 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dirty="0"/>
              <a:t> statements</a:t>
            </a:r>
          </a:p>
          <a:p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endParaRPr lang="en-US" dirty="0">
              <a:solidFill>
                <a:schemeClr val="accent3"/>
              </a:solidFill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consistently removes data locks</a:t>
            </a:r>
            <a:endParaRPr lang="en-US" b="0" dirty="0">
              <a:solidFill>
                <a:schemeClr val="accent3"/>
              </a:solidFill>
            </a:endParaRPr>
          </a:p>
          <a:p>
            <a:pPr lvl="1"/>
            <a:r>
              <a:rPr lang="en-US" dirty="0"/>
              <a:t>clear code</a:t>
            </a:r>
          </a:p>
          <a:p>
            <a:pPr lvl="1"/>
            <a:r>
              <a:rPr lang="en-US" dirty="0"/>
              <a:t>also </a:t>
            </a:r>
            <a:r>
              <a:rPr lang="en-US" dirty="0" err="1"/>
              <a:t>arcpy.da.Editor</a:t>
            </a:r>
            <a:r>
              <a:rPr lang="en-US" dirty="0"/>
              <a:t>, </a:t>
            </a:r>
            <a:r>
              <a:rPr lang="en-US" dirty="0" err="1"/>
              <a:t>arcpy.EnvManager</a:t>
            </a:r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11187B-444D-44B1-B661-C377733605CD}"/>
              </a:ext>
            </a:extLst>
          </p:cNvPr>
          <p:cNvSpPr txBox="1"/>
          <p:nvPr/>
        </p:nvSpPr>
        <p:spPr>
          <a:xfrm>
            <a:off x="1474139" y="2481514"/>
            <a:ext cx="9382850" cy="1582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182880" tIns="182880" rIns="182880" bIns="18288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arcpy.da.SearchCursor</a:t>
            </a:r>
            <a:r>
              <a:rPr lang="en-US" sz="2400" dirty="0">
                <a:latin typeface="Consolas" panose="020B0609020204030204" pitchFamily="49" charset="0"/>
              </a:rPr>
              <a:t>(table, fields)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latin typeface="Consolas" panose="020B0609020204030204" pitchFamily="49" charset="0"/>
              </a:rPr>
              <a:t> cursor:</a:t>
            </a:r>
          </a:p>
          <a:p>
            <a:pPr algn="l" eaLnBrk="0" hangingPunct="0"/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latin typeface="Consolas" panose="020B0609020204030204" pitchFamily="49" charset="0"/>
              </a:rPr>
              <a:t> row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latin typeface="Consolas" panose="020B0609020204030204" pitchFamily="49" charset="0"/>
              </a:rPr>
              <a:t> cursor:</a:t>
            </a:r>
          </a:p>
          <a:p>
            <a:pPr algn="l" eaLnBrk="0" hangingPunct="0"/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</a:rPr>
              <a:t># do </a:t>
            </a:r>
          </a:p>
        </p:txBody>
      </p:sp>
    </p:spTree>
    <p:extLst>
      <p:ext uri="{BB962C8B-B14F-4D97-AF65-F5344CB8AC3E}">
        <p14:creationId xmlns:p14="http://schemas.microsoft.com/office/powerpoint/2010/main" val="4972048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Danny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 Cursors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3A43F8-9CAD-4420-BF58-B6F4AD2011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863" y="1877658"/>
            <a:ext cx="5885621" cy="29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901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869D93F-A92A-4A08-A895-93AE728A6D7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C5281F33-00C0-41D5-972E-69FA0B8E7F29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B74453-767F-42AF-B426-4735CE83475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9" name="Group 18" hidden="1">
                <a:extLst>
                  <a:ext uri="{FF2B5EF4-FFF2-40B4-BE49-F238E27FC236}">
                    <a16:creationId xmlns:a16="http://schemas.microsoft.com/office/drawing/2014/main" id="{4A5ED70C-BDC2-41AE-B1AC-329839BC91F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35FD920-B800-4E11-993C-51E7A98E024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963E81D-74CC-467B-AE18-AF6F96A518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0B69A5E-B23D-46C6-8655-B1A86FFC3E3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91ECA4E-EE14-4BDC-8E92-5C43707D91B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5D82650F-F1AD-4BBF-BC21-D1A274DF146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34" name="Freeform 72">
                      <a:extLst>
                        <a:ext uri="{FF2B5EF4-FFF2-40B4-BE49-F238E27FC236}">
                          <a16:creationId xmlns:a16="http://schemas.microsoft.com/office/drawing/2014/main" id="{ED6D3AD9-CE63-4A36-A625-88CA75F41B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0E6B6B23-C556-4354-BAAC-7A2D6E8872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F0A1E4D1-F255-49D1-AAF2-C974702F96E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E765E47A-099C-47B0-8A69-AB43DF597D3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31" name="Freeform 69">
                      <a:extLst>
                        <a:ext uri="{FF2B5EF4-FFF2-40B4-BE49-F238E27FC236}">
                          <a16:creationId xmlns:a16="http://schemas.microsoft.com/office/drawing/2014/main" id="{CB21E8E5-FD19-40F8-86FB-74E44620AF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6A155D92-FCDC-493C-B653-AF476A7C80D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3F8A273D-E823-4E1B-BE11-12F9E484444F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0C27D25-BB37-4F99-94EC-C4794A47AC24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3EC77881-7050-4A67-AED0-318ED80432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C7EE12BC-EE35-4DD8-869D-7DB827C13D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FFC8385-EA21-417F-A3B8-1A1122BAEF8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37590DB5-9913-4C25-9E1C-066EC45191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9BB0CB97-5EC8-4F4E-80A0-655883EE9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C77BD0DC-1287-412D-9A8D-89D3731A3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3466BD-8ADA-4408-BB7F-C8C044CC1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7FBB6-301A-4C7A-90C7-0C14C382E1E2}"/>
              </a:ext>
            </a:extLst>
          </p:cNvPr>
          <p:cNvSpPr/>
          <p:nvPr/>
        </p:nvSpPr>
        <p:spPr bwMode="auto">
          <a:xfrm>
            <a:off x="7639846" y="-105172"/>
            <a:ext cx="4612555" cy="703853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field_names</a:t>
            </a:r>
            <a:r>
              <a:rPr lang="en-US" dirty="0"/>
              <a:t> and 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6589947" cy="3429000"/>
          </a:xfrm>
        </p:spPr>
        <p:txBody>
          <a:bodyPr/>
          <a:lstStyle/>
          <a:p>
            <a:r>
              <a:rPr lang="en-US" dirty="0"/>
              <a:t>Specify only the fields you need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star</a:t>
            </a:r>
            <a:r>
              <a:rPr lang="en-US" dirty="0"/>
              <a:t> (*) will get you all fields, but is not recommended due to performance cost</a:t>
            </a:r>
          </a:p>
          <a:p>
            <a:endParaRPr lang="en-US" dirty="0"/>
          </a:p>
          <a:p>
            <a:r>
              <a:rPr lang="en-US" dirty="0"/>
              <a:t>Tokens can be also be used</a:t>
            </a:r>
          </a:p>
          <a:p>
            <a:pPr lvl="1"/>
            <a:r>
              <a:rPr lang="en-US" dirty="0"/>
              <a:t>special field types </a:t>
            </a:r>
          </a:p>
          <a:p>
            <a:pPr lvl="1"/>
            <a:r>
              <a:rPr lang="en-US" dirty="0"/>
              <a:t>transformed geometry (for performance - again)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2026" r="6061" b="2780"/>
          <a:stretch/>
        </p:blipFill>
        <p:spPr>
          <a:xfrm>
            <a:off x="7906895" y="1449891"/>
            <a:ext cx="3554926" cy="4783259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7906895" y="1397450"/>
            <a:ext cx="2096686" cy="790294"/>
            <a:chOff x="7906895" y="905080"/>
            <a:chExt cx="2096686" cy="790294"/>
          </a:xfrm>
        </p:grpSpPr>
        <p:sp>
          <p:nvSpPr>
            <p:cNvPr id="6" name="Rectangle 5"/>
            <p:cNvSpPr/>
            <p:nvPr/>
          </p:nvSpPr>
          <p:spPr bwMode="auto">
            <a:xfrm>
              <a:off x="7906895" y="1326043"/>
              <a:ext cx="1719426" cy="369331"/>
            </a:xfrm>
            <a:prstGeom prst="rect">
              <a:avLst/>
            </a:prstGeom>
            <a:solidFill>
              <a:srgbClr val="EE7733">
                <a:alpha val="49804"/>
              </a:srgbClr>
            </a:solidFill>
            <a:ln w="19050">
              <a:solidFill>
                <a:srgbClr val="EE773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" name="Right Arrow 5"/>
            <p:cNvSpPr/>
            <p:nvPr/>
          </p:nvSpPr>
          <p:spPr bwMode="auto">
            <a:xfrm rot="8213120">
              <a:off x="9386039" y="905080"/>
              <a:ext cx="617542" cy="233447"/>
            </a:xfrm>
            <a:prstGeom prst="rightArrow">
              <a:avLst>
                <a:gd name="adj1" fmla="val 36541"/>
                <a:gd name="adj2" fmla="val 67945"/>
              </a:avLst>
            </a:prstGeom>
            <a:solidFill>
              <a:srgbClr val="EE7733"/>
            </a:solidFill>
            <a:ln w="25400" cap="flat" cmpd="sng" algn="ctr">
              <a:solidFill>
                <a:srgbClr val="EE773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5400" dir="16200000">
                <a:srgbClr val="000000">
                  <a:alpha val="20000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2"/>
                </a:solidFill>
                <a:latin typeface="Arial" charset="0"/>
                <a:ea typeface="ＭＳ Ｐゴシック" pitchFamily="16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7F5753-A515-4A4A-AFEE-DD974F6EC0DC}"/>
              </a:ext>
            </a:extLst>
          </p:cNvPr>
          <p:cNvSpPr txBox="1"/>
          <p:nvPr/>
        </p:nvSpPr>
        <p:spPr>
          <a:xfrm>
            <a:off x="10050460" y="853450"/>
            <a:ext cx="1728885" cy="9937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EE7733"/>
                </a:solidFill>
                <a:ea typeface="+mn-ea"/>
                <a:cs typeface="+mn-cs"/>
              </a:rPr>
              <a:t>Equivalent to using the geometry field name</a:t>
            </a:r>
          </a:p>
        </p:txBody>
      </p:sp>
    </p:spTree>
    <p:extLst>
      <p:ext uri="{BB962C8B-B14F-4D97-AF65-F5344CB8AC3E}">
        <p14:creationId xmlns:p14="http://schemas.microsoft.com/office/powerpoint/2010/main" val="876178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5D2783-1A91-49D4-962D-11DCDAD8A7C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5240E59E-7700-4CD5-8AC5-ABB93B0017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4985C1-7FC8-4748-A95B-343285931CB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8" name="Group 17" hidden="1">
                <a:extLst>
                  <a:ext uri="{FF2B5EF4-FFF2-40B4-BE49-F238E27FC236}">
                    <a16:creationId xmlns:a16="http://schemas.microsoft.com/office/drawing/2014/main" id="{25A620AF-2B7E-436E-87D5-F6656F6238A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70A55E8-39BD-44F8-AB5C-917ED16B8D8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D7D154FA-C3A5-47AA-8D64-61AA63144C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08ED76E-D246-4F0C-9182-16885A02278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0676A56-BBA8-43A4-B16B-C45A4F79361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0259354-FDC5-422B-A0BD-02F276CF856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33" name="Freeform 72">
                      <a:extLst>
                        <a:ext uri="{FF2B5EF4-FFF2-40B4-BE49-F238E27FC236}">
                          <a16:creationId xmlns:a16="http://schemas.microsoft.com/office/drawing/2014/main" id="{65179977-9DA3-4B6F-AFD4-DB78A2BB025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511E4841-1208-4E54-A689-8EE05A35E08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DB7E91F1-0143-48DE-A0BA-775A6200FEEB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9B862AE-4FC2-4D50-B590-1E8CD6499A1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30" name="Freeform 69">
                      <a:extLst>
                        <a:ext uri="{FF2B5EF4-FFF2-40B4-BE49-F238E27FC236}">
                          <a16:creationId xmlns:a16="http://schemas.microsoft.com/office/drawing/2014/main" id="{95662119-F727-445B-BBD8-644E7B14E9E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67941D4-6163-48AF-9B75-5BCF6BB1E31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B68F9B2C-AA2B-4019-B905-1859DDA5620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6A4AF0E-8C53-4A58-8EFC-2D0F74083EB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6D8D4A2A-55B5-4158-9D46-B42A9FF644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933A77D2-B840-4909-892C-F07AD71CF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05027D8-21C1-4BD3-BAB5-E0943EACFFF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86482CDD-42B8-411A-9B34-FEBCB7C17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5ED72628-11E9-4AE8-B478-99E45EA03A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C3539527-D904-401A-AE56-8B76CB5F33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674DEE-80AD-4772-B2AD-BA56B5D45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Many different options for accessing/creating geometry within a cursor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Geometry </a:t>
            </a:r>
            <a:br>
              <a:rPr lang="en-US" dirty="0"/>
            </a:br>
            <a:r>
              <a:rPr lang="en-US" dirty="0"/>
              <a:t>objects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Esri</a:t>
            </a:r>
            <a:r>
              <a:rPr lang="en-US" dirty="0"/>
              <a:t> JSON</a:t>
            </a:r>
          </a:p>
          <a:p>
            <a:endParaRPr lang="en-US" dirty="0"/>
          </a:p>
          <a:p>
            <a:r>
              <a:rPr lang="en-US" dirty="0"/>
              <a:t>List of </a:t>
            </a:r>
            <a:br>
              <a:rPr lang="en-US" dirty="0"/>
            </a:br>
            <a:r>
              <a:rPr lang="en-US" dirty="0"/>
              <a:t>coordinates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71" y="2656791"/>
            <a:ext cx="8353425" cy="1457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871" y="5470752"/>
            <a:ext cx="8353425" cy="8858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6CB9C1-AF53-4BD1-98B6-2F8500B035F6}"/>
              </a:ext>
            </a:extLst>
          </p:cNvPr>
          <p:cNvGrpSpPr/>
          <p:nvPr/>
        </p:nvGrpSpPr>
        <p:grpSpPr>
          <a:xfrm>
            <a:off x="3044571" y="4233046"/>
            <a:ext cx="8467725" cy="1123950"/>
            <a:chOff x="3044571" y="4233046"/>
            <a:chExt cx="8467725" cy="11239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/>
            <a:srcRect l="-1350" r="1350"/>
            <a:stretch/>
          </p:blipFill>
          <p:spPr>
            <a:xfrm>
              <a:off x="3044571" y="4233046"/>
              <a:ext cx="8467725" cy="11239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037CF0-2E0C-446F-AF49-C7D103442E02}"/>
                </a:ext>
              </a:extLst>
            </p:cNvPr>
            <p:cNvSpPr txBox="1"/>
            <p:nvPr/>
          </p:nvSpPr>
          <p:spPr>
            <a:xfrm>
              <a:off x="5941696" y="5039951"/>
              <a:ext cx="569594" cy="24071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dumps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7372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713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Iterators</a:t>
            </a:r>
          </a:p>
        </p:txBody>
      </p:sp>
    </p:spTree>
    <p:extLst>
      <p:ext uri="{BB962C8B-B14F-4D97-AF65-F5344CB8AC3E}">
        <p14:creationId xmlns:p14="http://schemas.microsoft.com/office/powerpoint/2010/main" val="214468148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6178DB49-1BDE-4389-82F5-2AF0EC93DEA9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9D43F-C103-4EA9-88AF-48CEAE699655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9840EEB4-5E26-4EF2-B236-F8A8629E936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shading (lower right)">
            <a:extLst>
              <a:ext uri="{FF2B5EF4-FFF2-40B4-BE49-F238E27FC236}">
                <a16:creationId xmlns:a16="http://schemas.microsoft.com/office/drawing/2014/main" id="{54C3174F-DAB7-4AA6-AE94-CCBCF4D59257}"/>
              </a:ext>
            </a:extLst>
          </p:cNvPr>
          <p:cNvSpPr/>
          <p:nvPr/>
        </p:nvSpPr>
        <p:spPr bwMode="auto">
          <a:xfrm>
            <a:off x="0" y="0"/>
            <a:ext cx="12199427" cy="6885432"/>
          </a:xfrm>
          <a:prstGeom prst="rect">
            <a:avLst/>
          </a:prstGeom>
          <a:gradFill flip="none" rotWithShape="1">
            <a:gsLst>
              <a:gs pos="13000">
                <a:srgbClr val="0F228C"/>
              </a:gs>
              <a:gs pos="60000">
                <a:srgbClr val="5825D1"/>
              </a:gs>
              <a:gs pos="0">
                <a:srgbClr val="07157F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Many processes require cataloging or iterating over data</a:t>
            </a:r>
          </a:p>
          <a:p>
            <a:r>
              <a:rPr lang="en-US" dirty="0"/>
              <a:t>Common theme are </a:t>
            </a:r>
            <a:r>
              <a:rPr lang="en-US" dirty="0" err="1"/>
              <a:t>arcpy</a:t>
            </a:r>
            <a:r>
              <a:rPr lang="en-US" dirty="0"/>
              <a:t> list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014397"/>
              </p:ext>
            </p:extLst>
          </p:nvPr>
        </p:nvGraphicFramePr>
        <p:xfrm>
          <a:off x="2653553" y="3183754"/>
          <a:ext cx="6117844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8922">
                  <a:extLst>
                    <a:ext uri="{9D8B030D-6E8A-4147-A177-3AD203B41FA5}">
                      <a16:colId xmlns:a16="http://schemas.microsoft.com/office/drawing/2014/main" val="1990501631"/>
                    </a:ext>
                  </a:extLst>
                </a:gridCol>
                <a:gridCol w="305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ListDatasets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da.ListDomains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ListFeatureClasses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da.ListFieldConflictFilters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ListFields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da.ListReplicas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da.ListSubtypes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da.ListVersions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ListRasters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29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ListTables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9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ListWorkspaces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… more!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41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18920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1E8F094-6B37-49EA-8449-73DD0CA58D46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7E4673A-BA79-4257-BE77-DFF4F372DB7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9C36F3-476E-4B94-AEC8-B8F73C04D70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3" name="Group 12" hidden="1">
                <a:extLst>
                  <a:ext uri="{FF2B5EF4-FFF2-40B4-BE49-F238E27FC236}">
                    <a16:creationId xmlns:a16="http://schemas.microsoft.com/office/drawing/2014/main" id="{B81935E5-34DB-46CA-A8DE-8528EBACBD7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60EF616-6AC3-4CDD-B18A-1738061E427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9AFAE87-D094-4416-8483-D83EB937A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9BB7E98-0596-4150-869A-5B0D8FBEA3E0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2B2717E-1AD0-4172-9A9F-53F02E50B55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0FB0A86F-3108-4D3F-836D-ED8E645168B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8" name="Freeform 72">
                      <a:extLst>
                        <a:ext uri="{FF2B5EF4-FFF2-40B4-BE49-F238E27FC236}">
                          <a16:creationId xmlns:a16="http://schemas.microsoft.com/office/drawing/2014/main" id="{75EE9181-F335-411C-8095-1932D57B504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F72399BE-A9E3-46E1-A6FD-8CBF7FC4E8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520E4005-CBC3-41DB-A137-270C009ED1A1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E717823-664D-4C11-96DB-8AD0D930A86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5" name="Freeform 69">
                      <a:extLst>
                        <a:ext uri="{FF2B5EF4-FFF2-40B4-BE49-F238E27FC236}">
                          <a16:creationId xmlns:a16="http://schemas.microsoft.com/office/drawing/2014/main" id="{C9D6B7FF-AB39-4569-A91A-FCE33D5B001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D4768CED-5443-435A-BC33-717340AD516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CC57B3CD-B665-49B5-BC76-CE84F9E1594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B83FB39-887B-420B-8A1B-D8FE51B026D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9D8F3C19-AFAE-4106-B3FA-54BFCFD183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A1599D54-162B-4AE7-BFC2-73C7D9243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845586E-E77A-4D8F-8603-184679E341D3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0E612252-68EE-4A22-9D0A-7A45F1B821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0EC8DDDF-3BA2-45E2-AC93-9406471EC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2ED20772-1F83-495B-8564-DDA3E6714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37CBC6-B4A8-46A4-B7F9-F29F82B6E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Traverse a directory structure to find ArcGIS data types</a:t>
            </a:r>
          </a:p>
          <a:p>
            <a:r>
              <a:rPr lang="en-US" dirty="0"/>
              <a:t>Returns a tuple of three: path, path names, and filenames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pattern to Python’s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493" y="2821211"/>
            <a:ext cx="7125108" cy="16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939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Danny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: </a:t>
            </a:r>
            <a:r>
              <a:rPr lang="en-US" dirty="0" err="1"/>
              <a:t>arcpy.da.Walk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D8A5F8-5C27-4408-91AF-8A55A02983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640" y="1849857"/>
            <a:ext cx="5328564" cy="29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887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24E8B0-F2B3-8340-9EAD-DDFBF454451B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EBB1D68-9CCA-474C-880A-11A4AC495C2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508097-8EF6-4E46-9D55-6EF257A77304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977B566-D4F0-1444-A302-1A2F9469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67F118C-CE13-184B-96FB-6BE68D564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8792A9-CFB6-7A4F-BE80-55D04550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DEBD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 with External libs</a:t>
            </a:r>
          </a:p>
        </p:txBody>
      </p:sp>
    </p:spTree>
    <p:extLst>
      <p:ext uri="{BB962C8B-B14F-4D97-AF65-F5344CB8AC3E}">
        <p14:creationId xmlns:p14="http://schemas.microsoft.com/office/powerpoint/2010/main" val="77321776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E24B2-CE1C-4202-A436-09B7A5985E1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3C4761F0-BA1E-4EAA-A44D-43855CA8C24F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73A853-604E-46CA-8E06-5E5B763959E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2" name="Group 11" hidden="1">
                <a:extLst>
                  <a:ext uri="{FF2B5EF4-FFF2-40B4-BE49-F238E27FC236}">
                    <a16:creationId xmlns:a16="http://schemas.microsoft.com/office/drawing/2014/main" id="{AB79ED7E-282F-4F4C-81F5-7EB10C25171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C64E2FD-8194-4DA4-928A-AC8D9CB38C9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ECD469E-F465-4A33-AB58-AFFCAF2FC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7359995-FF79-499F-AC8F-D5A8FFC1383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3DA886A-C568-40C2-B198-1812C192F74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F455742-BBA2-4D11-95C3-16488B694E8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7" name="Freeform 72">
                      <a:extLst>
                        <a:ext uri="{FF2B5EF4-FFF2-40B4-BE49-F238E27FC236}">
                          <a16:creationId xmlns:a16="http://schemas.microsoft.com/office/drawing/2014/main" id="{A48FF90B-FED7-41A1-BBBD-FF097F182AE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33FC39A-AA2D-43E9-9646-24EC00F4E5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2D6D1F78-AAFB-4FEF-A886-736576900E6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C04137B-EE17-4372-B7D7-B6D7E35058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4" name="Freeform 69">
                      <a:extLst>
                        <a:ext uri="{FF2B5EF4-FFF2-40B4-BE49-F238E27FC236}">
                          <a16:creationId xmlns:a16="http://schemas.microsoft.com/office/drawing/2014/main" id="{8CCC851B-15BC-4D3E-8F1F-E12FA27498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77164FA4-2E76-4B29-A51D-ECC566757A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4370E527-C869-4AD4-B1DF-109742C22F1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B17A5F5-5E71-45CB-8E44-1EEE71F072D3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6BC01C6D-A0CB-4FA2-BD80-7B0A53C36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C989D370-995B-45EC-931E-3C862FA45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A53833E-83B6-431F-BCBD-2CB79B5D8D64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3BB41367-3DEE-48BD-9C36-CE9A06F6CD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D98823B3-45EA-4163-BC21-D755D7814D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6B353E2-8FF3-4C1C-8173-E71A94205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F7F67F-B488-4516-B5BD-B4605C62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 is a 3rd party Python library for scientific computing</a:t>
            </a:r>
          </a:p>
          <a:p>
            <a:pPr lvl="1"/>
            <a:r>
              <a:rPr lang="en-US" dirty="0"/>
              <a:t>A powerful array object </a:t>
            </a:r>
          </a:p>
          <a:p>
            <a:pPr lvl="1"/>
            <a:r>
              <a:rPr lang="en-US" dirty="0"/>
              <a:t>Sophisticated analysis capabilities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supports converting tables and feature classes to/from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FeatureClassToNumPyArray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TableToNumPyArray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Can also converting </a:t>
            </a:r>
            <a:r>
              <a:rPr lang="en-US" dirty="0" err="1"/>
              <a:t>rasters</a:t>
            </a:r>
            <a:r>
              <a:rPr lang="en-US" dirty="0"/>
              <a:t> to/from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RasterToNumPyArray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NumPyArrayToRaster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(found in main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</a:t>
            </a:r>
            <a:r>
              <a:rPr lang="en-US" dirty="0"/>
              <a:t> namespace)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9685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ding (lower right)">
            <a:extLst>
              <a:ext uri="{FF2B5EF4-FFF2-40B4-BE49-F238E27FC236}">
                <a16:creationId xmlns:a16="http://schemas.microsoft.com/office/drawing/2014/main" id="{E2AD865C-B79E-4E78-884A-287E8B70ED09}"/>
              </a:ext>
            </a:extLst>
          </p:cNvPr>
          <p:cNvSpPr/>
          <p:nvPr/>
        </p:nvSpPr>
        <p:spPr bwMode="auto">
          <a:xfrm>
            <a:off x="0" y="0"/>
            <a:ext cx="12199427" cy="6885432"/>
          </a:xfrm>
          <a:prstGeom prst="rect">
            <a:avLst/>
          </a:prstGeom>
          <a:gradFill flip="none" rotWithShape="1">
            <a:gsLst>
              <a:gs pos="13000">
                <a:srgbClr val="0F228C"/>
              </a:gs>
              <a:gs pos="60000">
                <a:srgbClr val="5825D1"/>
              </a:gs>
              <a:gs pos="0">
                <a:srgbClr val="07157F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93995-7D1F-4E2D-9A11-28874ABA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10" y="579905"/>
            <a:ext cx="8644024" cy="404108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F89A3B-3A96-44AF-86B3-8606DDA90E4C}"/>
              </a:ext>
            </a:extLst>
          </p:cNvPr>
          <p:cNvSpPr txBox="1">
            <a:spLocks/>
          </p:cNvSpPr>
          <p:nvPr/>
        </p:nvSpPr>
        <p:spPr>
          <a:xfrm>
            <a:off x="942510" y="5302934"/>
            <a:ext cx="10011436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Materials at </a:t>
            </a:r>
            <a:r>
              <a:rPr lang="en-US" dirty="0">
                <a:hlinkClick r:id="rId4"/>
              </a:rPr>
              <a:t>https://github.com/ghisprince/PythonWorkingWithFeatureDataDS2020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318766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E4D49D3-B9E6-4F45-94D5-9539F321EF80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C2770993-9A59-427F-BCA8-A30C4C2CD22E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4E7A44-3EB8-4197-A10D-4A15ADD1577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3" name="Group 12" hidden="1">
                <a:extLst>
                  <a:ext uri="{FF2B5EF4-FFF2-40B4-BE49-F238E27FC236}">
                    <a16:creationId xmlns:a16="http://schemas.microsoft.com/office/drawing/2014/main" id="{1E4B803A-AC7A-4315-9B24-CB8349BD879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C3877C-BF55-4BFF-B0A4-D1172B7B62A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5200592C-1473-43FB-BD71-6A3F887C7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8E03E8-7441-4542-9880-649AB192AB3A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CD23AB1-E17D-4CAE-B688-F8EF5E1BBEB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736786C-E417-4309-B5CF-D8EDAED690A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8" name="Freeform 72">
                      <a:extLst>
                        <a:ext uri="{FF2B5EF4-FFF2-40B4-BE49-F238E27FC236}">
                          <a16:creationId xmlns:a16="http://schemas.microsoft.com/office/drawing/2014/main" id="{F2884894-30EF-47AE-BD86-4FEDCA8BA2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C1C007D7-AB4C-4CC3-9794-66883CAA975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63387919-8FBF-4456-A31D-CDC80E847E8F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B808A051-720E-4BC4-81F5-2B60EADDF7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5" name="Freeform 69">
                      <a:extLst>
                        <a:ext uri="{FF2B5EF4-FFF2-40B4-BE49-F238E27FC236}">
                          <a16:creationId xmlns:a16="http://schemas.microsoft.com/office/drawing/2014/main" id="{BA395C96-E26A-48AF-8BC7-F905500042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B63C7DC5-9E09-4856-8C5B-D9AD493B8E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30955003-74AB-46E6-8C90-0486322A2B2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D24AE5E-6BBD-46A3-B14E-1A20BE0171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A691C660-C1D8-4AD6-A1E4-64D1E80C20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A1474460-7060-49F0-8CC9-2BC5C1F73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0D60669-26FD-4268-82B8-405B9423CB1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F360BF1B-5854-44A9-8370-5F7A8CEF89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A6055FE4-2AB6-4BE7-8E21-BE259B1537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20B05B26-06CC-4630-9917-94EC4F837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8A932A-7DD4-43E2-9668-D78CDEB51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provides additional support for tables and feature classes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14663"/>
              </p:ext>
            </p:extLst>
          </p:nvPr>
        </p:nvGraphicFramePr>
        <p:xfrm>
          <a:off x="1560247" y="2518611"/>
          <a:ext cx="9572974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6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338">
                <a:tc>
                  <a:txBody>
                    <a:bodyPr/>
                    <a:lstStyle/>
                    <a:p>
                      <a:r>
                        <a:rPr lang="en-US" sz="2400" dirty="0"/>
                        <a:t>Function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269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FeatureClassToNumPyArray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Convert a feature class to an 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38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TableToNumPyArray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Convert</a:t>
                      </a:r>
                      <a:r>
                        <a:rPr lang="en-US" sz="2400" baseline="0" dirty="0"/>
                        <a:t> a table to an array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269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NumPyArrayToFeatureClass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Convert an array to a</a:t>
                      </a:r>
                      <a:r>
                        <a:rPr lang="en-US" sz="2400" baseline="0" dirty="0"/>
                        <a:t> Feature Class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38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NumPyArrayToTable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Convert an array to a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38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ExtendTable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Join an array to a 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0532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544BE1-D986-49F2-9DE8-7AD64A1B216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3EBB7E4A-C0FE-47EC-8C52-BFF3D88D8294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7C1BE-CE71-4E69-8B34-92AD691A913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3" name="Group 12" hidden="1">
                <a:extLst>
                  <a:ext uri="{FF2B5EF4-FFF2-40B4-BE49-F238E27FC236}">
                    <a16:creationId xmlns:a16="http://schemas.microsoft.com/office/drawing/2014/main" id="{C891D14B-451E-4910-AF65-3EFEB09D859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F506390-C46B-4F62-A0D7-710339CEC38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03B1EC5-767D-4D8B-98BD-41B43BFEA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66503C7-E15E-42EF-B7A1-4EFAB258E01C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47E0FAA-97CC-44F7-9E1D-CD6379E7BD9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9C080C9-F8A9-4869-9B56-FBAE881E7D2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8" name="Freeform 72">
                      <a:extLst>
                        <a:ext uri="{FF2B5EF4-FFF2-40B4-BE49-F238E27FC236}">
                          <a16:creationId xmlns:a16="http://schemas.microsoft.com/office/drawing/2014/main" id="{885C32BE-476E-4EE3-B4E8-A4A5BB1F4AF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3D3EABFD-AEF4-4522-A391-E79A353393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84D1B682-7462-42DF-BD79-22F8AD2C5279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391847F-A91E-4161-BC9D-F7084E4A8D4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5" name="Freeform 69">
                      <a:extLst>
                        <a:ext uri="{FF2B5EF4-FFF2-40B4-BE49-F238E27FC236}">
                          <a16:creationId xmlns:a16="http://schemas.microsoft.com/office/drawing/2014/main" id="{2960F4E0-DDBC-4BAA-BCBE-B23398DC30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9E75702E-BA94-4B7E-97D6-EBC5B77BB8F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87DF93B4-3F5C-4A38-AD88-C16D0419902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5FACC8E-7A43-435C-83D0-BB7F9427AEE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0646F59F-8A2A-48A3-BAAA-245781A126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FB3F1BB5-CA03-442A-98A6-38C99406A7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6DF0B0F-E871-48C0-BD51-A02F22986F6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7B19253A-EE2D-43AE-B775-025C820377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D4169E73-CA1D-4087-8F0F-B24D266445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FB2467B-C53F-4E1D-AD7C-9C86515F8B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E7590B-3D8C-4A7A-BD01-21574B221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to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Can convert tables and feature classes into </a:t>
            </a:r>
            <a:r>
              <a:rPr lang="en-US" dirty="0" err="1"/>
              <a:t>numpy</a:t>
            </a:r>
            <a:r>
              <a:rPr lang="en-US" dirty="0"/>
              <a:t> arrays for further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https://pro.arcgis.com/en/pro-app/arcpy/data-access/featureclasstonumpyarray.htm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40F171-A007-46B0-B96F-855E7555CC53}"/>
              </a:ext>
            </a:extLst>
          </p:cNvPr>
          <p:cNvSpPr txBox="1"/>
          <p:nvPr/>
        </p:nvSpPr>
        <p:spPr>
          <a:xfrm>
            <a:off x="1404594" y="2827055"/>
            <a:ext cx="9150052" cy="1207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182880" tIns="182880" rIns="182880" bIns="182880" rtlCol="0">
            <a:noAutofit/>
          </a:bodyPr>
          <a:lstStyle/>
          <a:p>
            <a:pPr eaLnBrk="0" hangingPunct="0"/>
            <a:r>
              <a:rPr lang="en-US" sz="2000" dirty="0" err="1">
                <a:latin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arcpy.da.FeatureClassToNumPyArray</a:t>
            </a:r>
            <a:r>
              <a:rPr lang="en-US" sz="2000" dirty="0">
                <a:latin typeface="Consolas" panose="020B0609020204030204" pitchFamily="49" charset="0"/>
              </a:rPr>
              <a:t>(fc,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"INCOME"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 "POP"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eaLnBrk="0" hangingPunct="0"/>
            <a:endParaRPr lang="en-US" sz="2000" dirty="0">
              <a:latin typeface="Consolas" panose="020B0609020204030204" pitchFamily="49" charset="0"/>
            </a:endParaRPr>
          </a:p>
          <a:p>
            <a:pPr eaLnBrk="0" hangingPunct="0"/>
            <a:r>
              <a:rPr lang="en-US" sz="2000" dirty="0" err="1">
                <a:latin typeface="Consolas" panose="020B0609020204030204" pitchFamily="49" charset="0"/>
              </a:rPr>
              <a:t>corr_coef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numpy.corrcoef</a:t>
            </a:r>
            <a:r>
              <a:rPr lang="en-US" sz="2000" dirty="0">
                <a:latin typeface="Consolas" panose="020B0609020204030204" pitchFamily="49" charset="0"/>
              </a:rPr>
              <a:t>((</a:t>
            </a:r>
            <a:r>
              <a:rPr lang="en-US" sz="2000" dirty="0" err="1">
                <a:latin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"INCOME"</a:t>
            </a:r>
            <a:r>
              <a:rPr lang="en-US" sz="2000" dirty="0">
                <a:latin typeface="Consolas" panose="020B0609020204030204" pitchFamily="49" charset="0"/>
              </a:rPr>
              <a:t>], </a:t>
            </a:r>
            <a:r>
              <a:rPr lang="en-US" sz="2000" dirty="0" err="1">
                <a:latin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"POP"</a:t>
            </a:r>
            <a:r>
              <a:rPr lang="en-US" sz="2000" dirty="0"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72760988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B8F3C13-BA38-40B9-8362-6E1E2F419BA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6A5D761A-5853-4477-9B01-645C6D2D39FE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93B41B-E8DC-49B0-83AC-3524283A86C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4" name="Group 13" hidden="1">
                <a:extLst>
                  <a:ext uri="{FF2B5EF4-FFF2-40B4-BE49-F238E27FC236}">
                    <a16:creationId xmlns:a16="http://schemas.microsoft.com/office/drawing/2014/main" id="{BF60F48D-B514-4577-AEA6-187C164EE6C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B4C357E-C71F-4C74-AEAC-2D778D1029B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56E92C2-AD6F-483D-8591-24D653F42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70C9BF-DAB8-4109-8134-86085C86A01B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B0E2F41-FF7C-4F3A-9E7D-E6FED0B2F3BA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14BCB99-703E-4F82-BE15-4C952B3B9D0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9" name="Freeform 72">
                      <a:extLst>
                        <a:ext uri="{FF2B5EF4-FFF2-40B4-BE49-F238E27FC236}">
                          <a16:creationId xmlns:a16="http://schemas.microsoft.com/office/drawing/2014/main" id="{F275B3E5-25A8-4423-B88F-4168E84D9C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110C455D-FD34-4F32-961C-EDAE72C35B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18F422D3-2F27-40B6-AEFD-6ADB1DCCBB1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8B602C2-6D09-4E30-8BBF-AB405504817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6" name="Freeform 69">
                      <a:extLst>
                        <a:ext uri="{FF2B5EF4-FFF2-40B4-BE49-F238E27FC236}">
                          <a16:creationId xmlns:a16="http://schemas.microsoft.com/office/drawing/2014/main" id="{877C5F3C-1AF1-4B66-9B97-929B1095DD7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76DFE887-AAB3-4DBA-A20A-1AA55E5C85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96418730-F2E9-4E22-B589-868F081ABB1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F64BBC8-4727-4871-B12E-71E25AFA17F1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64C33246-94CB-48DE-92C8-1904B7B216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D41BB329-8092-4125-936E-DC96A911FD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61B89F81-A84E-4087-80DB-E4BC1655196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AD288723-77F1-427D-8593-0B387AAFA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0440E995-4702-4D5F-8236-8312945118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5AB7133-3473-4BB9-BF26-1F33358C4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FC7C1E-C551-490A-9A85-8FCCA16DE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from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Take the product of your work in </a:t>
            </a:r>
            <a:r>
              <a:rPr lang="en-US" dirty="0" err="1"/>
              <a:t>numpy</a:t>
            </a:r>
            <a:r>
              <a:rPr lang="en-US" dirty="0"/>
              <a:t> and convert it back to ArcGIS</a:t>
            </a:r>
          </a:p>
          <a:p>
            <a:pPr lvl="1"/>
            <a:r>
              <a:rPr lang="en-US" dirty="0"/>
              <a:t>Points only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Polygons, lines, </a:t>
            </a:r>
            <a:r>
              <a:rPr lang="en-US" dirty="0" err="1"/>
              <a:t>multipoints</a:t>
            </a:r>
            <a:r>
              <a:rPr lang="en-US" dirty="0"/>
              <a:t>? </a:t>
            </a:r>
          </a:p>
          <a:p>
            <a:pPr lvl="1"/>
            <a:r>
              <a:rPr lang="en-US" dirty="0">
                <a:hlinkClick r:id="rId7"/>
              </a:rPr>
              <a:t>http://esriurl.com/5862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48E640-03AB-4CA6-991B-539D8D1FDE69}"/>
              </a:ext>
            </a:extLst>
          </p:cNvPr>
          <p:cNvSpPr txBox="1"/>
          <p:nvPr/>
        </p:nvSpPr>
        <p:spPr>
          <a:xfrm>
            <a:off x="2773698" y="2184002"/>
            <a:ext cx="8613221" cy="2817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182880" tIns="182880" rIns="182880" bIns="182880" rtlCol="0">
            <a:noAutofit/>
          </a:bodyPr>
          <a:lstStyle/>
          <a:p>
            <a:pPr eaLnBrk="0" hangingPunct="0"/>
            <a:r>
              <a:rPr lang="en-US" sz="2000" dirty="0" err="1">
                <a:latin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numpy.array</a:t>
            </a:r>
            <a:r>
              <a:rPr lang="en-US" sz="2000" dirty="0">
                <a:latin typeface="Consolas" panose="020B0609020204030204" pitchFamily="49" charset="0"/>
              </a:rPr>
              <a:t>([(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, (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0.128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51.507</a:t>
            </a:r>
            <a:r>
              <a:rPr lang="en-US" sz="2000" dirty="0">
                <a:latin typeface="Consolas" panose="020B0609020204030204" pitchFamily="49" charset="0"/>
              </a:rPr>
              <a:t>)),</a:t>
            </a:r>
          </a:p>
          <a:p>
            <a:pPr eaLnBrk="0" hangingPunct="0"/>
            <a:r>
              <a:rPr lang="en-US" sz="2000" dirty="0">
                <a:latin typeface="Consolas" panose="020B0609020204030204" pitchFamily="49" charset="0"/>
              </a:rPr>
              <a:t>                   (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</a:rPr>
              <a:t>, (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-74.006</a:t>
            </a:r>
            <a:r>
              <a:rPr lang="en-US" sz="2000" dirty="0"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40.712</a:t>
            </a:r>
            <a:r>
              <a:rPr lang="en-US" sz="2000" dirty="0">
                <a:latin typeface="Consolas" panose="020B0609020204030204" pitchFamily="49" charset="0"/>
              </a:rPr>
              <a:t>)],</a:t>
            </a:r>
          </a:p>
          <a:p>
            <a:pPr eaLnBrk="0" hangingPunct="0"/>
            <a:r>
              <a:rPr lang="en-US" sz="2000" dirty="0">
                <a:latin typeface="Consolas" panose="020B0609020204030204" pitchFamily="49" charset="0"/>
              </a:rPr>
              <a:t>                  </a:t>
            </a:r>
            <a:r>
              <a:rPr lang="en-US" sz="2000" dirty="0" err="1">
                <a:latin typeface="Consolas" panose="020B0609020204030204" pitchFamily="49" charset="0"/>
              </a:rPr>
              <a:t>numpy.dtype</a:t>
            </a:r>
            <a:r>
              <a:rPr lang="en-US" sz="2000" dirty="0">
                <a:latin typeface="Consolas" panose="020B0609020204030204" pitchFamily="49" charset="0"/>
              </a:rPr>
              <a:t>([(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FFC000"/>
                </a:solidFill>
                <a:latin typeface="Consolas" panose="020B0609020204030204" pitchFamily="49" charset="0"/>
              </a:rPr>
              <a:t>id_field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</a:rPr>
              <a:t>, numpy.int32),</a:t>
            </a:r>
          </a:p>
          <a:p>
            <a:pPr eaLnBrk="0" hangingPunct="0"/>
            <a:r>
              <a:rPr lang="en-US" sz="2000" dirty="0">
                <a:latin typeface="Consolas" panose="020B0609020204030204" pitchFamily="49" charset="0"/>
              </a:rPr>
              <a:t>                               (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'XY'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'&lt;f8'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</a:rPr>
              <a:t>)]))</a:t>
            </a:r>
          </a:p>
          <a:p>
            <a:pPr eaLnBrk="0" hangingPunct="0"/>
            <a:endParaRPr lang="en-US" sz="2000" dirty="0">
              <a:latin typeface="Consolas" panose="020B0609020204030204" pitchFamily="49" charset="0"/>
            </a:endParaRPr>
          </a:p>
          <a:p>
            <a:pPr eaLnBrk="0" hangingPunct="0"/>
            <a:r>
              <a:rPr lang="en-US" sz="2000" dirty="0" err="1">
                <a:latin typeface="Consolas" panose="020B0609020204030204" pitchFamily="49" charset="0"/>
              </a:rPr>
              <a:t>sr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arcpy.SpatialReference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4326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eaLnBrk="0" hangingPunct="0"/>
            <a:endParaRPr lang="en-US" sz="2000" dirty="0">
              <a:latin typeface="Consolas" panose="020B0609020204030204" pitchFamily="49" charset="0"/>
            </a:endParaRPr>
          </a:p>
          <a:p>
            <a:pPr eaLnBrk="0" hangingPunct="0"/>
            <a:r>
              <a:rPr lang="en-US" sz="2000" dirty="0" err="1">
                <a:latin typeface="Consolas" panose="020B0609020204030204" pitchFamily="49" charset="0"/>
              </a:rPr>
              <a:t>arcpy.da.NumPyArrayToFeatureClass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</a:rPr>
              <a:t>outfc</a:t>
            </a:r>
            <a:r>
              <a:rPr lang="en-US" sz="2000" dirty="0">
                <a:latin typeface="Consolas" panose="020B0609020204030204" pitchFamily="49" charset="0"/>
              </a:rPr>
              <a:t>, [</a:t>
            </a:r>
            <a:r>
              <a:rPr lang="en-US" sz="2000" dirty="0">
                <a:solidFill>
                  <a:srgbClr val="FFC000"/>
                </a:solidFill>
                <a:latin typeface="Consolas" panose="020B0609020204030204" pitchFamily="49" charset="0"/>
              </a:rPr>
              <a:t>'XY'</a:t>
            </a:r>
            <a:r>
              <a:rPr lang="en-US" sz="2000" dirty="0">
                <a:latin typeface="Consolas" panose="020B0609020204030204" pitchFamily="49" charset="0"/>
              </a:rPr>
              <a:t>], </a:t>
            </a:r>
            <a:r>
              <a:rPr lang="en-US" sz="2000" dirty="0" err="1">
                <a:latin typeface="Consolas" panose="020B0609020204030204" pitchFamily="49" charset="0"/>
              </a:rPr>
              <a:t>sr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098995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E5BAF9-222B-AC44-AAE1-5278C9C13BB0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A8E27D8D-78EB-F747-8EF9-99C519F868A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401F3EC-16CA-DE4A-8062-0B009547C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C692D8-49B7-2340-BFB9-2B6DCB96FC2B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56568E-6B32-2E41-BDC6-66E52949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CDE8EFF-54B4-4A43-B1A3-2DC3C5BB37B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EC60B20-EB1A-0542-9C38-E3CA999385A4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8D957B5-BAA8-5143-9F97-317D2A4A0C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E3522753-8EF2-6B40-80A5-3D3C47FF0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99037B4-BB1C-D44D-A08C-30566A265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3E3A4C-F7FA-FC40-AAE0-8418C69D4241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D9FD1F75-A033-0646-A700-5B391FD3C92B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BE224956-AB28-9E4E-A34C-E877F53BE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3A98AF12-7472-A84A-9D06-3ED7A46ACD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5" name="Picture 84">
                        <a:extLst>
                          <a:ext uri="{FF2B5EF4-FFF2-40B4-BE49-F238E27FC236}">
                            <a16:creationId xmlns:a16="http://schemas.microsoft.com/office/drawing/2014/main" id="{13123EC5-43AE-E440-9FE2-A10AEDC867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Picture 62">
                      <a:extLst>
                        <a:ext uri="{FF2B5EF4-FFF2-40B4-BE49-F238E27FC236}">
                          <a16:creationId xmlns:a16="http://schemas.microsoft.com/office/drawing/2014/main" id="{5653C467-4E43-BF40-8B8C-D90D2ABF56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485AC011-F142-6745-A8F2-504D44374C51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1F9602DE-4C65-D543-B9B1-5E741F2F93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57" name="Picture 56">
                        <a:extLst>
                          <a:ext uri="{FF2B5EF4-FFF2-40B4-BE49-F238E27FC236}">
                            <a16:creationId xmlns:a16="http://schemas.microsoft.com/office/drawing/2014/main" id="{623D0C1A-0D15-E146-AD56-3B96A2A26D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57">
                        <a:extLst>
                          <a:ext uri="{FF2B5EF4-FFF2-40B4-BE49-F238E27FC236}">
                            <a16:creationId xmlns:a16="http://schemas.microsoft.com/office/drawing/2014/main" id="{0B99686D-5F7D-ED45-B9F0-973EDF6381C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ED8C97A-AD16-1145-80EC-C19894074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A87A30DE-E2D8-AB46-8683-38B14A874CBF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729A482F-372B-574B-8223-6172B02DB2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53" name="Picture 52">
                        <a:extLst>
                          <a:ext uri="{FF2B5EF4-FFF2-40B4-BE49-F238E27FC236}">
                            <a16:creationId xmlns:a16="http://schemas.microsoft.com/office/drawing/2014/main" id="{0A80EF58-1CCD-6642-ACFA-EA15A7C706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Picture 53">
                        <a:extLst>
                          <a:ext uri="{FF2B5EF4-FFF2-40B4-BE49-F238E27FC236}">
                            <a16:creationId xmlns:a16="http://schemas.microsoft.com/office/drawing/2014/main" id="{DE5709FA-0309-754D-8101-A1E50CE562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8DF0327-CCB2-1743-9121-DB0B4BB90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8AFF80EB-1C5D-2944-87A3-31416BE7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67C6C995-5EDD-3944-8BB2-2449EF71B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AAB52DE-88A7-164B-BE2C-42822CE3C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1230AF7-729C-EB46-85B5-9622F1726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4023230-13E6-D443-A5A0-AC9D76F88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BB09D29-9E63-924E-946B-565F5AB648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89F8FB26-1BC6-EB47-ADE7-93E815C13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Danny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 : </a:t>
            </a:r>
            <a:r>
              <a:rPr lang="en-US" dirty="0" err="1"/>
              <a:t>Numpy</a:t>
            </a:r>
            <a:r>
              <a:rPr lang="en-US" dirty="0"/>
              <a:t> and Pandas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D99DEF-08D9-4B24-8433-1F59DF57CB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269" y="2020537"/>
            <a:ext cx="5840051" cy="27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474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7AC7588-A58A-445B-8112-430C85FEEA40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BF24921B-3FDD-4130-8C52-0DC867F51178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D4FD21-1FAB-4E90-AE1D-1A7BFBD3118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4" name="Group 13" hidden="1">
                <a:extLst>
                  <a:ext uri="{FF2B5EF4-FFF2-40B4-BE49-F238E27FC236}">
                    <a16:creationId xmlns:a16="http://schemas.microsoft.com/office/drawing/2014/main" id="{1403F0BC-9F67-44F2-AA38-222487645C6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6E1CA60-8334-49EF-91BC-CE77E8C6188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1B3BC2E-13E0-4BBB-AF4B-A64CC48C3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E33F3E6-BBE7-4C74-BDEE-11C20CC9EAA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384D18F-3B60-4FF5-92AF-01A2DCDD0A1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A387C3CD-D39D-49C8-87AB-627C9029511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9" name="Freeform 72">
                      <a:extLst>
                        <a:ext uri="{FF2B5EF4-FFF2-40B4-BE49-F238E27FC236}">
                          <a16:creationId xmlns:a16="http://schemas.microsoft.com/office/drawing/2014/main" id="{D51617B1-2B9B-4DD1-9829-73688A50BF6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B430C41C-DF0D-402E-97B2-998430A7C5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83009D60-279D-41C5-8F66-6383AFA3788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D8107EB-D775-423D-8640-FE0BD290E18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6" name="Freeform 69">
                      <a:extLst>
                        <a:ext uri="{FF2B5EF4-FFF2-40B4-BE49-F238E27FC236}">
                          <a16:creationId xmlns:a16="http://schemas.microsoft.com/office/drawing/2014/main" id="{24B68E2C-E563-4565-B0D0-00879D8F7F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29166EB2-6259-4378-8B6E-564F4F4FC69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97FC1AB8-1373-4022-AF42-63D0C0B515A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D8598F6-D656-432A-A181-2C03A0A5FA82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4F3DE4B6-AD81-436C-AAAA-A80981B22D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395DD27F-F084-409D-813E-386B84DA14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C71EC71-430B-4EA3-8011-3E66B5BA523A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E490C810-F9AE-4D45-9C55-2E510FE66D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F23ED10-9FD5-4676-ABBE-0D30DD928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1E43EA8-2D4A-4507-984D-564E5A847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CC0DAF-C84E-4673-BA78-78DEE462C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/>
              <a:t> is 3</a:t>
            </a:r>
            <a:r>
              <a:rPr lang="en-US" baseline="30000" dirty="0"/>
              <a:t>rd</a:t>
            </a:r>
            <a:r>
              <a:rPr lang="en-US" dirty="0"/>
              <a:t> party library known for:</a:t>
            </a:r>
          </a:p>
          <a:p>
            <a:pPr lvl="1"/>
            <a:r>
              <a:rPr lang="en-US" dirty="0"/>
              <a:t>high-performance</a:t>
            </a:r>
          </a:p>
          <a:p>
            <a:pPr lvl="1"/>
            <a:r>
              <a:rPr lang="en-US" dirty="0"/>
              <a:t>easy-to-use data structures and </a:t>
            </a:r>
          </a:p>
          <a:p>
            <a:pPr lvl="1"/>
            <a:r>
              <a:rPr lang="en-US" dirty="0"/>
              <a:t>analysis 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067" y="3803828"/>
            <a:ext cx="7989866" cy="25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3178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E24B2-CE1C-4202-A436-09B7A5985E1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3C4761F0-BA1E-4EAA-A44D-43855CA8C24F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73A853-604E-46CA-8E06-5E5B763959E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2" name="Group 11" hidden="1">
                <a:extLst>
                  <a:ext uri="{FF2B5EF4-FFF2-40B4-BE49-F238E27FC236}">
                    <a16:creationId xmlns:a16="http://schemas.microsoft.com/office/drawing/2014/main" id="{AB79ED7E-282F-4F4C-81F5-7EB10C25171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C64E2FD-8194-4DA4-928A-AC8D9CB38C9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ECD469E-F465-4A33-AB58-AFFCAF2FC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7359995-FF79-499F-AC8F-D5A8FFC1383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3DA886A-C568-40C2-B198-1812C192F74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F455742-BBA2-4D11-95C3-16488B694E8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7" name="Freeform 72">
                      <a:extLst>
                        <a:ext uri="{FF2B5EF4-FFF2-40B4-BE49-F238E27FC236}">
                          <a16:creationId xmlns:a16="http://schemas.microsoft.com/office/drawing/2014/main" id="{A48FF90B-FED7-41A1-BBBD-FF097F182AE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33FC39A-AA2D-43E9-9646-24EC00F4E5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2D6D1F78-AAFB-4FEF-A886-736576900E6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C04137B-EE17-4372-B7D7-B6D7E35058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4" name="Freeform 69">
                      <a:extLst>
                        <a:ext uri="{FF2B5EF4-FFF2-40B4-BE49-F238E27FC236}">
                          <a16:creationId xmlns:a16="http://schemas.microsoft.com/office/drawing/2014/main" id="{8CCC851B-15BC-4D3E-8F1F-E12FA27498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77164FA4-2E76-4B29-A51D-ECC566757A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4370E527-C869-4AD4-B1DF-109742C22F1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B17A5F5-5E71-45CB-8E44-1EEE71F072D3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6BC01C6D-A0CB-4FA2-BD80-7B0A53C36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C989D370-995B-45EC-931E-3C862FA45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A53833E-83B6-431F-BCBD-2CB79B5D8D64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3BB41367-3DEE-48BD-9C36-CE9A06F6CD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D98823B3-45EA-4163-BC21-D755D7814D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6B353E2-8FF3-4C1C-8173-E71A94205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F7F67F-B488-4516-B5BD-B4605C62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arcgis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 err="1"/>
              <a:t>arcgis.features</a:t>
            </a:r>
            <a:r>
              <a:rPr lang="en-US" dirty="0"/>
              <a:t> : editing &amp; analyzing feature data</a:t>
            </a:r>
          </a:p>
          <a:p>
            <a:r>
              <a:rPr lang="en-US" dirty="0"/>
              <a:t>the `Spatially Enabled </a:t>
            </a:r>
            <a:r>
              <a:rPr lang="en-US" dirty="0" err="1"/>
              <a:t>DataFrame</a:t>
            </a:r>
            <a:r>
              <a:rPr lang="en-US" dirty="0"/>
              <a:t>`: a standard pandas </a:t>
            </a:r>
            <a:r>
              <a:rPr lang="en-US" dirty="0" err="1"/>
              <a:t>DataFrame</a:t>
            </a:r>
            <a:r>
              <a:rPr lang="en-US" dirty="0"/>
              <a:t> object + geo-aware</a:t>
            </a:r>
          </a:p>
          <a:p>
            <a:endParaRPr lang="en-US" dirty="0"/>
          </a:p>
          <a:p>
            <a:r>
              <a:rPr lang="en-US" dirty="0"/>
              <a:t>for more see : </a:t>
            </a:r>
            <a:r>
              <a:rPr lang="en-US" dirty="0">
                <a:hlinkClick r:id="rId7"/>
              </a:rPr>
              <a:t>https://developers.arcgis.com/python/guide/overview-of-the-arcgis-api-for-python/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6475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E24B2-CE1C-4202-A436-09B7A5985E1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3C4761F0-BA1E-4EAA-A44D-43855CA8C24F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73A853-604E-46CA-8E06-5E5B763959E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2" name="Group 11" hidden="1">
                <a:extLst>
                  <a:ext uri="{FF2B5EF4-FFF2-40B4-BE49-F238E27FC236}">
                    <a16:creationId xmlns:a16="http://schemas.microsoft.com/office/drawing/2014/main" id="{AB79ED7E-282F-4F4C-81F5-7EB10C25171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C64E2FD-8194-4DA4-928A-AC8D9CB38C9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9ECD469E-F465-4A33-AB58-AFFCAF2FC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7359995-FF79-499F-AC8F-D5A8FFC1383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3DA886A-C568-40C2-B198-1812C192F74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F455742-BBA2-4D11-95C3-16488B694E8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7" name="Freeform 72">
                      <a:extLst>
                        <a:ext uri="{FF2B5EF4-FFF2-40B4-BE49-F238E27FC236}">
                          <a16:creationId xmlns:a16="http://schemas.microsoft.com/office/drawing/2014/main" id="{A48FF90B-FED7-41A1-BBBD-FF097F182AE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33FC39A-AA2D-43E9-9646-24EC00F4E5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2D6D1F78-AAFB-4FEF-A886-736576900E6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C04137B-EE17-4372-B7D7-B6D7E35058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4" name="Freeform 69">
                      <a:extLst>
                        <a:ext uri="{FF2B5EF4-FFF2-40B4-BE49-F238E27FC236}">
                          <a16:creationId xmlns:a16="http://schemas.microsoft.com/office/drawing/2014/main" id="{8CCC851B-15BC-4D3E-8F1F-E12FA27498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77164FA4-2E76-4B29-A51D-ECC566757A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4370E527-C869-4AD4-B1DF-109742C22F1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B17A5F5-5E71-45CB-8E44-1EEE71F072D3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6BC01C6D-A0CB-4FA2-BD80-7B0A53C368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C989D370-995B-45EC-931E-3C862FA45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A53833E-83B6-431F-BCBD-2CB79B5D8D64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3BB41367-3DEE-48BD-9C36-CE9A06F6CD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D98823B3-45EA-4163-BC21-D755D7814D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E6B353E2-8FF3-4C1C-8173-E71A94205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F7F67F-B488-4516-B5BD-B4605C62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arcgis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for python</a:t>
            </a:r>
          </a:p>
          <a:p>
            <a:r>
              <a:rPr lang="en-US" dirty="0"/>
              <a:t>"python working with raster data"</a:t>
            </a:r>
          </a:p>
          <a:p>
            <a:endParaRPr lang="en-US" dirty="0"/>
          </a:p>
          <a:p>
            <a:r>
              <a:rPr lang="en-US" dirty="0"/>
              <a:t>data science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esri's</a:t>
            </a:r>
            <a:r>
              <a:rPr lang="en-US" dirty="0"/>
              <a:t> python offering keeps expanding</a:t>
            </a:r>
          </a:p>
        </p:txBody>
      </p:sp>
    </p:spTree>
    <p:extLst>
      <p:ext uri="{BB962C8B-B14F-4D97-AF65-F5344CB8AC3E}">
        <p14:creationId xmlns:p14="http://schemas.microsoft.com/office/powerpoint/2010/main" val="314872524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43AA9CD-5D70-4389-8578-C6387054D8BE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D4DA9172-C765-448D-9CC4-34E131F90975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B0E8F4-B373-4E35-B9B2-DB961E3B47A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8" name="Group 17" hidden="1">
                <a:extLst>
                  <a:ext uri="{FF2B5EF4-FFF2-40B4-BE49-F238E27FC236}">
                    <a16:creationId xmlns:a16="http://schemas.microsoft.com/office/drawing/2014/main" id="{D1B4478F-1EB9-4FF3-A37D-D2EE00C4862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893E31C-8861-469E-8D56-E22FD8C9E83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165E2E71-2B4B-4C21-BA2F-17D9E099B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6E3AEB3-9B34-44FD-9B2B-03DC3312096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E8C9E9A-C416-4097-AD31-CD15EC3D8BFF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5A7B4D0F-AD76-48B1-9AB6-E67565C2FF2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33" name="Freeform 72">
                      <a:extLst>
                        <a:ext uri="{FF2B5EF4-FFF2-40B4-BE49-F238E27FC236}">
                          <a16:creationId xmlns:a16="http://schemas.microsoft.com/office/drawing/2014/main" id="{860D016B-775C-4C34-857F-6DCE54316D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151C2C11-E0C0-431B-870B-F4F1448DF0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A2F0313F-C744-4396-89DB-48C4B284B5A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BB3A9A56-552E-4EBE-B5B3-A6DE80C6765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30" name="Freeform 69">
                      <a:extLst>
                        <a:ext uri="{FF2B5EF4-FFF2-40B4-BE49-F238E27FC236}">
                          <a16:creationId xmlns:a16="http://schemas.microsoft.com/office/drawing/2014/main" id="{2A92D882-73C3-49EC-B60A-0A972BB96C5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6A3AE5C-B7C2-4065-AC49-CF60740674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2533430E-3A50-4277-8A30-4E765BFFAFEF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E9211D3-783A-45D2-9C44-D1D4C5F25C8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19B19E7A-747A-4999-8555-84972EBC4E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DDF5FC13-47A5-4EB9-87C5-95CEBD4F5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36EA4-5C2A-4301-9EA4-90C0944394C1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3AB464FA-442C-4523-8E23-C4DF1ACC68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C41B62BF-EDDA-4C50-8796-F93CB22434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6E5C4078-4019-4913-8F53-C6C17526F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F89101-C56A-4962-A983-3141E59D2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1C97D-B93C-4B21-A829-EFEE0BF8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Class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E8F1-3824-4168-8A12-A7A4D02782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FF2E6-4DBA-4935-9671-46FD059C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73" y="1264847"/>
            <a:ext cx="9777307" cy="379508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281ECBB-4CB6-4D26-A091-A00B7F1BB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246" y="423704"/>
            <a:ext cx="3683354" cy="28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250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43AA9CD-5D70-4389-8578-C6387054D8BE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D4DA9172-C765-448D-9CC4-34E131F90975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B0E8F4-B373-4E35-B9B2-DB961E3B47A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8" name="Group 17" hidden="1">
                <a:extLst>
                  <a:ext uri="{FF2B5EF4-FFF2-40B4-BE49-F238E27FC236}">
                    <a16:creationId xmlns:a16="http://schemas.microsoft.com/office/drawing/2014/main" id="{D1B4478F-1EB9-4FF3-A37D-D2EE00C4862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893E31C-8861-469E-8D56-E22FD8C9E83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165E2E71-2B4B-4C21-BA2F-17D9E099B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6E3AEB3-9B34-44FD-9B2B-03DC3312096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E8C9E9A-C416-4097-AD31-CD15EC3D8BFF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5A7B4D0F-AD76-48B1-9AB6-E67565C2FF2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33" name="Freeform 72">
                      <a:extLst>
                        <a:ext uri="{FF2B5EF4-FFF2-40B4-BE49-F238E27FC236}">
                          <a16:creationId xmlns:a16="http://schemas.microsoft.com/office/drawing/2014/main" id="{860D016B-775C-4C34-857F-6DCE54316D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151C2C11-E0C0-431B-870B-F4F1448DF0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A2F0313F-C744-4396-89DB-48C4B284B5A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BB3A9A56-552E-4EBE-B5B3-A6DE80C6765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30" name="Freeform 69">
                      <a:extLst>
                        <a:ext uri="{FF2B5EF4-FFF2-40B4-BE49-F238E27FC236}">
                          <a16:creationId xmlns:a16="http://schemas.microsoft.com/office/drawing/2014/main" id="{2A92D882-73C3-49EC-B60A-0A972BB96C5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6A3AE5C-B7C2-4065-AC49-CF60740674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2533430E-3A50-4277-8A30-4E765BFFAFEF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E9211D3-783A-45D2-9C44-D1D4C5F25C8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19B19E7A-747A-4999-8555-84972EBC4E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DDF5FC13-47A5-4EB9-87C5-95CEBD4F5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36EA4-5C2A-4301-9EA4-90C0944394C1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3AB464FA-442C-4523-8E23-C4DF1ACC68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C41B62BF-EDDA-4C50-8796-F93CB22434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6E5C4078-4019-4913-8F53-C6C17526F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F89101-C56A-4962-A983-3141E59D2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1C97D-B93C-4B21-A829-EFEE0BF8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Class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E8F1-3824-4168-8A12-A7A4D02782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64227-E198-49D7-A3DE-2F4F28B32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435" y="1261740"/>
            <a:ext cx="7256260" cy="453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212CF0-1636-4A45-8F7B-4D5D0D000F9B}"/>
              </a:ext>
            </a:extLst>
          </p:cNvPr>
          <p:cNvSpPr/>
          <p:nvPr/>
        </p:nvSpPr>
        <p:spPr bwMode="auto">
          <a:xfrm>
            <a:off x="2610853" y="3118367"/>
            <a:ext cx="6797842" cy="409073"/>
          </a:xfrm>
          <a:prstGeom prst="rect">
            <a:avLst/>
          </a:prstGeom>
          <a:solidFill>
            <a:srgbClr val="CCBB44">
              <a:alpha val="49804"/>
            </a:srgbClr>
          </a:solidFill>
          <a:ln>
            <a:solidFill>
              <a:srgbClr val="CCBB44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86D1B-5166-42C2-8EA3-35C2FC5EE954}"/>
              </a:ext>
            </a:extLst>
          </p:cNvPr>
          <p:cNvSpPr/>
          <p:nvPr/>
        </p:nvSpPr>
        <p:spPr bwMode="auto">
          <a:xfrm>
            <a:off x="4752474" y="2671010"/>
            <a:ext cx="2394284" cy="2466473"/>
          </a:xfrm>
          <a:prstGeom prst="rect">
            <a:avLst/>
          </a:prstGeom>
          <a:solidFill>
            <a:srgbClr val="228833">
              <a:alpha val="49804"/>
            </a:srgbClr>
          </a:solidFill>
          <a:ln w="25400">
            <a:solidFill>
              <a:srgbClr val="2288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8F7DA-740C-4DA3-AAD4-78529448D0A7}"/>
              </a:ext>
            </a:extLst>
          </p:cNvPr>
          <p:cNvSpPr/>
          <p:nvPr/>
        </p:nvSpPr>
        <p:spPr bwMode="auto">
          <a:xfrm>
            <a:off x="3894221" y="2671009"/>
            <a:ext cx="858253" cy="2466473"/>
          </a:xfrm>
          <a:prstGeom prst="rect">
            <a:avLst/>
          </a:prstGeom>
          <a:solidFill>
            <a:srgbClr val="66CCEE">
              <a:alpha val="49804"/>
            </a:srgbClr>
          </a:solidFill>
          <a:ln w="25400">
            <a:solidFill>
              <a:srgbClr val="66CCE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0272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6178DB49-1BDE-4389-82F5-2AF0EC93DEA9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9D43F-C103-4EA9-88AF-48CEAE699655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9840EEB4-5E26-4EF2-B236-F8A8629E936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shading (lower right)">
            <a:extLst>
              <a:ext uri="{FF2B5EF4-FFF2-40B4-BE49-F238E27FC236}">
                <a16:creationId xmlns:a16="http://schemas.microsoft.com/office/drawing/2014/main" id="{54C3174F-DAB7-4AA6-AE94-CCBCF4D59257}"/>
              </a:ext>
            </a:extLst>
          </p:cNvPr>
          <p:cNvSpPr/>
          <p:nvPr/>
        </p:nvSpPr>
        <p:spPr bwMode="auto">
          <a:xfrm>
            <a:off x="0" y="0"/>
            <a:ext cx="12199427" cy="6885432"/>
          </a:xfrm>
          <a:prstGeom prst="rect">
            <a:avLst/>
          </a:prstGeom>
          <a:gradFill flip="none" rotWithShape="1">
            <a:gsLst>
              <a:gs pos="13000">
                <a:srgbClr val="0F228C"/>
              </a:gs>
              <a:gs pos="60000">
                <a:srgbClr val="5825D1"/>
              </a:gs>
              <a:gs pos="0">
                <a:srgbClr val="07157F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10369296" cy="4346575"/>
          </a:xfrm>
        </p:spPr>
        <p:txBody>
          <a:bodyPr/>
          <a:lstStyle/>
          <a:p>
            <a:pPr marL="283464" lvl="1" indent="0">
              <a:buNone/>
            </a:pPr>
            <a:r>
              <a:rPr lang="en-US" sz="2800" b="0" i="1" dirty="0"/>
              <a:t>“</a:t>
            </a:r>
            <a:r>
              <a:rPr lang="en-US" sz="2800" b="0" i="1" dirty="0" err="1"/>
              <a:t>ArcPy</a:t>
            </a:r>
            <a:r>
              <a:rPr lang="en-US" sz="2800" b="0" i="1" dirty="0"/>
              <a:t> is a Python site package that provides a useful and productive way to perform geographic data analysis, data conversion, data management, and map automation with Python.”</a:t>
            </a:r>
          </a:p>
          <a:p>
            <a:pPr lvl="1"/>
            <a:endParaRPr lang="en-US" b="0" dirty="0"/>
          </a:p>
          <a:p>
            <a:pPr lvl="1"/>
            <a:r>
              <a:rPr lang="en-US" dirty="0">
                <a:hlinkClick r:id="rId3"/>
              </a:rPr>
              <a:t>https://pro.arcgis.com/en/pro-app/arcpy/get-started/what-is-arcpy-.htm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9186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6178DB49-1BDE-4389-82F5-2AF0EC93DEA9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9D43F-C103-4EA9-88AF-48CEAE699655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9840EEB4-5E26-4EF2-B236-F8A8629E936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shading (lower right)">
            <a:extLst>
              <a:ext uri="{FF2B5EF4-FFF2-40B4-BE49-F238E27FC236}">
                <a16:creationId xmlns:a16="http://schemas.microsoft.com/office/drawing/2014/main" id="{54C3174F-DAB7-4AA6-AE94-CCBCF4D59257}"/>
              </a:ext>
            </a:extLst>
          </p:cNvPr>
          <p:cNvSpPr/>
          <p:nvPr/>
        </p:nvSpPr>
        <p:spPr bwMode="auto">
          <a:xfrm>
            <a:off x="0" y="0"/>
            <a:ext cx="12199427" cy="6885432"/>
          </a:xfrm>
          <a:prstGeom prst="rect">
            <a:avLst/>
          </a:prstGeom>
          <a:gradFill flip="none" rotWithShape="1">
            <a:gsLst>
              <a:gs pos="13000">
                <a:srgbClr val="0F228C"/>
              </a:gs>
              <a:gs pos="60000">
                <a:srgbClr val="5825D1"/>
              </a:gs>
              <a:gs pos="0">
                <a:srgbClr val="07157F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ArcPy</a:t>
            </a:r>
            <a:r>
              <a:rPr lang="en-US" dirty="0"/>
              <a:t> in ArcGIS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169664"/>
          </a:xfrm>
        </p:spPr>
        <p:txBody>
          <a:bodyPr/>
          <a:lstStyle/>
          <a:p>
            <a:r>
              <a:rPr lang="en-US" sz="2400" dirty="0"/>
              <a:t>ArcGIS Pro</a:t>
            </a:r>
          </a:p>
          <a:p>
            <a:r>
              <a:rPr lang="en-US" sz="2400" dirty="0"/>
              <a:t>ArcGIS Desktop (ArcMap)</a:t>
            </a:r>
          </a:p>
          <a:p>
            <a:r>
              <a:rPr lang="en-US" sz="2400" dirty="0"/>
              <a:t>ArcGIS Engine</a:t>
            </a:r>
          </a:p>
          <a:p>
            <a:r>
              <a:rPr lang="en-US" sz="2400" dirty="0"/>
              <a:t>ArcGIS Enterprise (both Linux and Windows)</a:t>
            </a:r>
            <a:endParaRPr lang="en-US" dirty="0"/>
          </a:p>
          <a:p>
            <a:pPr lvl="1"/>
            <a:r>
              <a:rPr lang="en-US" sz="2000" dirty="0"/>
              <a:t>Python 3 runtime for ArcGIS Server on Linux</a:t>
            </a:r>
          </a:p>
          <a:p>
            <a:r>
              <a:rPr lang="en-US" sz="2400" dirty="0"/>
              <a:t>Hosted Notebooks with </a:t>
            </a:r>
            <a:r>
              <a:rPr lang="en-US" sz="2400" dirty="0" err="1"/>
              <a:t>ArcPy</a:t>
            </a:r>
            <a:endParaRPr lang="en-US" sz="2400" dirty="0"/>
          </a:p>
          <a:p>
            <a:r>
              <a:rPr lang="en-US" sz="2400" dirty="0"/>
              <a:t>ArcGIS Online</a:t>
            </a:r>
          </a:p>
          <a:p>
            <a:pPr lvl="1"/>
            <a:r>
              <a:rPr lang="en-US" sz="2000" dirty="0"/>
              <a:t>Hosted Notebooks (with Advanced license)</a:t>
            </a:r>
          </a:p>
          <a:p>
            <a:r>
              <a:rPr lang="it-IT" sz="2400" dirty="0"/>
              <a:t>Geo AI Data Science Virtual Machine </a:t>
            </a:r>
            <a:r>
              <a:rPr lang="en-US" sz="2400" dirty="0"/>
              <a:t>(collaboration with Microsoft)</a:t>
            </a:r>
          </a:p>
        </p:txBody>
      </p:sp>
    </p:spTree>
    <p:extLst>
      <p:ext uri="{BB962C8B-B14F-4D97-AF65-F5344CB8AC3E}">
        <p14:creationId xmlns:p14="http://schemas.microsoft.com/office/powerpoint/2010/main" val="23010497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6178DB49-1BDE-4389-82F5-2AF0EC93DEA9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29D43F-C103-4EA9-88AF-48CEAE699655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9840EEB4-5E26-4EF2-B236-F8A8629E936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shading (lower right)">
            <a:extLst>
              <a:ext uri="{FF2B5EF4-FFF2-40B4-BE49-F238E27FC236}">
                <a16:creationId xmlns:a16="http://schemas.microsoft.com/office/drawing/2014/main" id="{54C3174F-DAB7-4AA6-AE94-CCBCF4D59257}"/>
              </a:ext>
            </a:extLst>
          </p:cNvPr>
          <p:cNvSpPr/>
          <p:nvPr/>
        </p:nvSpPr>
        <p:spPr bwMode="auto">
          <a:xfrm>
            <a:off x="0" y="0"/>
            <a:ext cx="12199427" cy="6885432"/>
          </a:xfrm>
          <a:prstGeom prst="rect">
            <a:avLst/>
          </a:prstGeom>
          <a:gradFill flip="none" rotWithShape="1">
            <a:gsLst>
              <a:gs pos="13000">
                <a:srgbClr val="0F228C"/>
              </a:gs>
              <a:gs pos="60000">
                <a:srgbClr val="5825D1"/>
              </a:gs>
              <a:gs pos="0">
                <a:srgbClr val="07157F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5181600" cy="4346575"/>
          </a:xfrm>
        </p:spPr>
        <p:txBody>
          <a:bodyPr/>
          <a:lstStyle/>
          <a:p>
            <a:pPr lvl="1"/>
            <a:r>
              <a:rPr lang="en-US" dirty="0"/>
              <a:t>1400+ gp tools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621792" lvl="2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arcpy.analysis.Buffer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21792" lvl="2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arcpy.conversion.TableToExcel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	</a:t>
            </a:r>
          </a:p>
          <a:p>
            <a:pPr marL="621792" lvl="2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arcpy.management.Copy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21792" lvl="2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arcpy.na.Solve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21792" lvl="2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arcpy.sa.Aspect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677052-C0D3-4209-A4F8-6D7BEDEE20FA}"/>
              </a:ext>
            </a:extLst>
          </p:cNvPr>
          <p:cNvSpPr txBox="1">
            <a:spLocks/>
          </p:cNvSpPr>
          <p:nvPr/>
        </p:nvSpPr>
        <p:spPr>
          <a:xfrm>
            <a:off x="6074374" y="1799793"/>
            <a:ext cx="5777948" cy="434657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1"/>
            <a:r>
              <a:rPr lang="en-US" dirty="0"/>
              <a:t>general utilities</a:t>
            </a:r>
          </a:p>
          <a:p>
            <a:pPr lvl="2"/>
            <a:r>
              <a:rPr lang="en-US" dirty="0"/>
              <a:t>describe data properties</a:t>
            </a:r>
          </a:p>
          <a:p>
            <a:pPr lvl="2"/>
            <a:r>
              <a:rPr lang="en-US" dirty="0"/>
              <a:t>list data</a:t>
            </a:r>
          </a:p>
          <a:p>
            <a:pPr lvl="2"/>
            <a:r>
              <a:rPr lang="en-US" dirty="0"/>
              <a:t>data access (table, feature, raster)</a:t>
            </a:r>
          </a:p>
          <a:p>
            <a:pPr lvl="2"/>
            <a:r>
              <a:rPr lang="en-US" dirty="0"/>
              <a:t>operators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modules containing related functionality</a:t>
            </a:r>
          </a:p>
          <a:p>
            <a:pPr lvl="2"/>
            <a:r>
              <a:rPr lang="en-US" dirty="0" err="1"/>
              <a:t>arcpy.cim</a:t>
            </a:r>
            <a:r>
              <a:rPr lang="en-US" dirty="0"/>
              <a:t> (cartographic information model)</a:t>
            </a:r>
          </a:p>
          <a:p>
            <a:pPr lvl="2"/>
            <a:r>
              <a:rPr lang="en-US" dirty="0" err="1"/>
              <a:t>arcpy.da</a:t>
            </a:r>
            <a:r>
              <a:rPr lang="en-US" dirty="0"/>
              <a:t> (for data access)</a:t>
            </a:r>
          </a:p>
          <a:p>
            <a:pPr lvl="2"/>
            <a:r>
              <a:rPr lang="en-US" dirty="0" err="1"/>
              <a:t>arcpy.metadata</a:t>
            </a:r>
            <a:endParaRPr lang="en-US" dirty="0"/>
          </a:p>
          <a:p>
            <a:pPr lvl="2"/>
            <a:r>
              <a:rPr lang="en-US" dirty="0" err="1"/>
              <a:t>arcpy.nax</a:t>
            </a:r>
            <a:r>
              <a:rPr lang="en-US" dirty="0"/>
              <a:t> (network analysis)</a:t>
            </a:r>
          </a:p>
          <a:p>
            <a:pPr lvl="2"/>
            <a:r>
              <a:rPr lang="en-US" dirty="0" err="1"/>
              <a:t>arcpy.sharing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4966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0DEF696-4140-4129-9FB9-E29033E0587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5" name="shading (lower right)">
              <a:extLst>
                <a:ext uri="{FF2B5EF4-FFF2-40B4-BE49-F238E27FC236}">
                  <a16:creationId xmlns:a16="http://schemas.microsoft.com/office/drawing/2014/main" id="{070042CF-8B9D-49C1-B745-70A828190FB9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ABCFC1-13D7-438D-9F14-8434F4630FE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8" name="Group 37" hidden="1">
                <a:extLst>
                  <a:ext uri="{FF2B5EF4-FFF2-40B4-BE49-F238E27FC236}">
                    <a16:creationId xmlns:a16="http://schemas.microsoft.com/office/drawing/2014/main" id="{D7E2DC96-2A8A-440E-B933-58B4AFE33D7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E391D79-EBAB-4D9D-B546-180E8195C89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DB7D3F7D-2F76-49C4-8D98-C7E252944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B36E950-CA6B-4EEE-8796-1B65F4615A8E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ED6F894-333C-490D-9822-9D04F7F5BB0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CE2EEC04-2897-4C55-A179-41C0A63FD87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53" name="Freeform 72">
                      <a:extLst>
                        <a:ext uri="{FF2B5EF4-FFF2-40B4-BE49-F238E27FC236}">
                          <a16:creationId xmlns:a16="http://schemas.microsoft.com/office/drawing/2014/main" id="{0C92127A-09BB-4367-B008-6487BF7F9B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93E98414-14BF-403E-AEC3-4360B5CA260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16D57378-094C-4A9A-B983-6BC66FD44829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6C6B802C-C4DD-4590-8F22-018034672F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50" name="Freeform 69">
                      <a:extLst>
                        <a:ext uri="{FF2B5EF4-FFF2-40B4-BE49-F238E27FC236}">
                          <a16:creationId xmlns:a16="http://schemas.microsoft.com/office/drawing/2014/main" id="{8A149FC2-4569-4063-9827-924B6209D2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A3C6CC3E-8374-4EEF-9D71-5E809994DD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C9812389-98FF-49DE-9E84-3E79166B351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BC17BFA6-71D5-4CC5-B81B-6254F0F05A9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2F0459B0-523B-400E-86D4-5E5D199A47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AB003BB0-DDB5-4C70-9A4D-84AF2973E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92FF8E4-0D2B-43BB-B71E-C42F1BDABC56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BC9C6CD4-ECE9-49B6-AE24-DF5E74EC13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037EDFD-F08D-4CA0-8291-50667DA48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DCB0B275-41EC-42C5-9124-8E9AA109D0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8FD3717-E9CA-42AA-A124-67146BC2B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Cursors provide record-by-record, feature-by-feature access</a:t>
            </a:r>
          </a:p>
          <a:p>
            <a:pPr lvl="1"/>
            <a:r>
              <a:rPr lang="en-US" dirty="0"/>
              <a:t>Basic necessity for many workflows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implementations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and “Classic” cursors</a:t>
            </a:r>
          </a:p>
          <a:p>
            <a:pPr lvl="1"/>
            <a:r>
              <a:rPr lang="en-US" dirty="0"/>
              <a:t>Which one?  Unless you have legacy code you don’t want to update,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38424"/>
              </p:ext>
            </p:extLst>
          </p:nvPr>
        </p:nvGraphicFramePr>
        <p:xfrm>
          <a:off x="1276607" y="2654438"/>
          <a:ext cx="4601679" cy="10972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927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SearchCursor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Read-only</a:t>
                      </a:r>
                      <a:r>
                        <a:rPr lang="en-US" baseline="0" dirty="0"/>
                        <a:t> access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UpdateCursor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or delete 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18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InsertCursor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9789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314AF8-0BD6-49EA-9B9D-B9518EEE7F89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ED25596B-90B8-4327-8CBA-9CB2E2844F5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E915-4A10-4B45-8A8B-BABC0F9FB05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5" name="Group 14" hidden="1">
                <a:extLst>
                  <a:ext uri="{FF2B5EF4-FFF2-40B4-BE49-F238E27FC236}">
                    <a16:creationId xmlns:a16="http://schemas.microsoft.com/office/drawing/2014/main" id="{40599545-E6B5-4EAB-9534-BD25F07DAA6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1C71DB1-1093-4870-9274-D7F5C0C2237B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31A781C1-97D7-451E-B13D-AD1DB659F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B31FE03-02C9-46F6-A845-80D324C184C9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5C66CE3-2FAB-49F4-8718-73106E0D314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A23828A5-A3AA-4392-BF7E-33249AC751D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30" name="Freeform 72">
                      <a:extLst>
                        <a:ext uri="{FF2B5EF4-FFF2-40B4-BE49-F238E27FC236}">
                          <a16:creationId xmlns:a16="http://schemas.microsoft.com/office/drawing/2014/main" id="{3F8E5FA5-41FA-4104-A336-6A73E145BC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5F1EE4CE-9074-4AC7-B6D2-E93C38F3353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4F4B502E-7B53-427B-A9B5-37A19260D03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31D7F85-3BD7-4BBB-8219-5E1DFA5207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7" name="Freeform 69">
                      <a:extLst>
                        <a:ext uri="{FF2B5EF4-FFF2-40B4-BE49-F238E27FC236}">
                          <a16:creationId xmlns:a16="http://schemas.microsoft.com/office/drawing/2014/main" id="{8D97FAAC-F109-4548-B9FD-EAD84609DA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94898FFE-801E-4D75-B17A-D21BE9197A1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8CBECE24-7F62-4069-A34A-0A895B11407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C383437-E4A7-4DBF-AF36-075DA7AD170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BE937075-89FC-4083-958C-57EF8D9BE5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D8F906D6-3BC6-4B7F-93FE-05A3B29553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F7AECA7-7BD4-4690-96EB-BF2DBD50A6C6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E4880D9E-328D-406E-A6A2-636D023802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866A1657-8086-4B20-AFDF-12D70924CF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70B59FF-22D1-4DF0-BB91-F8D90E1CC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EF8EB-7AB0-4AAD-B0BE-83101AC10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1126435"/>
          </a:xfrm>
        </p:spPr>
        <p:txBody>
          <a:bodyPr numCol="2"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arcpy.da</a:t>
            </a:r>
            <a:r>
              <a:rPr lang="en-US" dirty="0"/>
              <a:t> cursors use lists and tuples</a:t>
            </a:r>
          </a:p>
          <a:p>
            <a:pPr lvl="1"/>
            <a:r>
              <a:rPr lang="en-US" dirty="0"/>
              <a:t>Row values are accessed by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1641C-D8C3-4BCF-B58C-E75A9DA5876E}"/>
              </a:ext>
            </a:extLst>
          </p:cNvPr>
          <p:cNvSpPr txBox="1"/>
          <p:nvPr/>
        </p:nvSpPr>
        <p:spPr>
          <a:xfrm>
            <a:off x="1875182" y="3012373"/>
            <a:ext cx="8441634" cy="1582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182880" tIns="182880" rIns="182880" bIns="182880" rtlCol="0">
            <a:noAutofit/>
          </a:bodyPr>
          <a:lstStyle/>
          <a:p>
            <a:pPr eaLnBrk="0" hangingPunct="0"/>
            <a:r>
              <a:rPr lang="en-US" sz="2400" dirty="0">
                <a:latin typeface="Consolas" panose="020B0609020204030204" pitchFamily="49" charset="0"/>
              </a:rPr>
              <a:t>fields = [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"CITY_NAME"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"POPULATION"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eaLnBrk="0" hangingPunct="0"/>
            <a:r>
              <a:rPr lang="en-US" sz="2400" dirty="0">
                <a:latin typeface="Consolas" panose="020B0609020204030204" pitchFamily="49" charset="0"/>
              </a:rPr>
              <a:t>cursor = </a:t>
            </a:r>
            <a:r>
              <a:rPr lang="en-US" sz="2400" dirty="0" err="1">
                <a:latin typeface="Consolas" panose="020B0609020204030204" pitchFamily="49" charset="0"/>
              </a:rPr>
              <a:t>arcpy.da.InsertCursor</a:t>
            </a:r>
            <a:r>
              <a:rPr lang="en-US" sz="2400" dirty="0">
                <a:latin typeface="Consolas" panose="020B0609020204030204" pitchFamily="49" charset="0"/>
              </a:rPr>
              <a:t>(table, fields)</a:t>
            </a:r>
          </a:p>
          <a:p>
            <a:pPr eaLnBrk="0" hangingPunct="0"/>
            <a:r>
              <a:rPr lang="en-US" sz="2400" dirty="0" err="1">
                <a:latin typeface="Consolas" panose="020B0609020204030204" pitchFamily="49" charset="0"/>
              </a:rPr>
              <a:t>cursor.insertRow</a:t>
            </a:r>
            <a:r>
              <a:rPr lang="en-US" sz="2400" dirty="0">
                <a:latin typeface="Consolas" panose="020B0609020204030204" pitchFamily="49" charset="0"/>
              </a:rPr>
              <a:t>([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FFC000"/>
                </a:solidFill>
                <a:latin typeface="Consolas" panose="020B0609020204030204" pitchFamily="49" charset="0"/>
              </a:rPr>
              <a:t>Swellview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",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20000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pPr algn="l" eaLnBrk="0" hangingPunct="0"/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1536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74C48ACCEBF74AB6B5D245D4F75B4D" ma:contentTypeVersion="7" ma:contentTypeDescription="Create a new document." ma:contentTypeScope="" ma:versionID="8f64e102e3f3ab05bf72d17da16dfbce">
  <xsd:schema xmlns:xsd="http://www.w3.org/2001/XMLSchema" xmlns:xs="http://www.w3.org/2001/XMLSchema" xmlns:p="http://schemas.microsoft.com/office/2006/metadata/properties" xmlns:ns2="3b231bd9-362e-4b4a-b934-a8e14959ce6d" targetNamespace="http://schemas.microsoft.com/office/2006/metadata/properties" ma:root="true" ma:fieldsID="2a72dc9b319557a8345228bd946c691b" ns2:_="">
    <xsd:import namespace="3b231bd9-362e-4b4a-b934-a8e14959c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31bd9-362e-4b4a-b934-a8e14959ce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1D7D54-0B61-4B43-9BCA-6C4BB9267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31bd9-362e-4b4a-b934-a8e14959c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b231bd9-362e-4b4a-b934-a8e14959ce6d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867</Words>
  <Application>Microsoft Office PowerPoint</Application>
  <PresentationFormat>Widescreen</PresentationFormat>
  <Paragraphs>233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Lucida Grande</vt:lpstr>
      <vt:lpstr>Wingdings</vt:lpstr>
      <vt:lpstr>Esri_Corporate_Template-Dark</vt:lpstr>
      <vt:lpstr>Python  Working with Feature Data</vt:lpstr>
      <vt:lpstr>PowerPoint Presentation</vt:lpstr>
      <vt:lpstr>Feature Class basics</vt:lpstr>
      <vt:lpstr>Feature Class basics</vt:lpstr>
      <vt:lpstr>arcpy</vt:lpstr>
      <vt:lpstr>ArcPy in ArcGIS Products</vt:lpstr>
      <vt:lpstr>arcpy</vt:lpstr>
      <vt:lpstr>Cursors</vt:lpstr>
      <vt:lpstr>Cursors</vt:lpstr>
      <vt:lpstr>with statements</vt:lpstr>
      <vt:lpstr>Demo Cursors</vt:lpstr>
      <vt:lpstr>field_names and tokens</vt:lpstr>
      <vt:lpstr>Working with geometry</vt:lpstr>
      <vt:lpstr>Data Iterators</vt:lpstr>
      <vt:lpstr>Iterating over data</vt:lpstr>
      <vt:lpstr>Walk</vt:lpstr>
      <vt:lpstr>Demo : arcpy.da.Walk</vt:lpstr>
      <vt:lpstr>Interop with External libs</vt:lpstr>
      <vt:lpstr>NumPy</vt:lpstr>
      <vt:lpstr>NumPy functions</vt:lpstr>
      <vt:lpstr>Export to NumPy</vt:lpstr>
      <vt:lpstr>Import from NumPy</vt:lpstr>
      <vt:lpstr>Demo : Numpy and Pandas</vt:lpstr>
      <vt:lpstr>pandas</vt:lpstr>
      <vt:lpstr>arcgis api for python</vt:lpstr>
      <vt:lpstr>other presentations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/>
  <cp:lastModifiedBy/>
  <cp:revision>3</cp:revision>
  <cp:lastPrinted>2019-04-30T20:56:12Z</cp:lastPrinted>
  <dcterms:created xsi:type="dcterms:W3CDTF">2019-08-28T00:58:57Z</dcterms:created>
  <dcterms:modified xsi:type="dcterms:W3CDTF">2020-03-23T09:29:16Z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0x0101001474C48ACCEBF74AB6B5D245D4F75B4D</vt:lpwstr>
  </property>
</Properties>
</file>